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57" r:id="rId2"/>
    <p:sldId id="325" r:id="rId3"/>
    <p:sldId id="328" r:id="rId4"/>
    <p:sldId id="326" r:id="rId5"/>
    <p:sldId id="331" r:id="rId6"/>
    <p:sldId id="332" r:id="rId7"/>
    <p:sldId id="333" r:id="rId8"/>
    <p:sldId id="334" r:id="rId9"/>
    <p:sldId id="321" r:id="rId10"/>
    <p:sldId id="329" r:id="rId11"/>
    <p:sldId id="313" r:id="rId12"/>
    <p:sldId id="320" r:id="rId13"/>
    <p:sldId id="335" r:id="rId14"/>
    <p:sldId id="336" r:id="rId15"/>
    <p:sldId id="330" r:id="rId16"/>
    <p:sldId id="327" r:id="rId17"/>
    <p:sldId id="28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1EC729-8C0E-4794-80ED-3CE86C5463EB}" type="datetimeFigureOut">
              <a:rPr lang="en-US" smtClean="0"/>
              <a:pPr/>
              <a:t>4/17/2023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03AAE6-CC7D-4CB7-A15C-0DB0E230541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4F7D7-82D8-4CF5-BF8F-129EEB082A4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03AAE6-CC7D-4CB7-A15C-0DB0E230541C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03AAE6-CC7D-4CB7-A15C-0DB0E230541C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03AAE6-CC7D-4CB7-A15C-0DB0E230541C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03AAE6-CC7D-4CB7-A15C-0DB0E230541C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03AAE6-CC7D-4CB7-A15C-0DB0E230541C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03AAE6-CC7D-4CB7-A15C-0DB0E230541C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03AAE6-CC7D-4CB7-A15C-0DB0E230541C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03AAE6-CC7D-4CB7-A15C-0DB0E230541C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03AAE6-CC7D-4CB7-A15C-0DB0E230541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328CC-066C-4FA5-AA38-548680910E6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03AAE6-CC7D-4CB7-A15C-0DB0E230541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03AAE6-CC7D-4CB7-A15C-0DB0E230541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03AAE6-CC7D-4CB7-A15C-0DB0E230541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03AAE6-CC7D-4CB7-A15C-0DB0E230541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03AAE6-CC7D-4CB7-A15C-0DB0E230541C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03AAE6-CC7D-4CB7-A15C-0DB0E230541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C4ADC-EFFD-4236-9EF6-75F7847C1A36}" type="datetimeFigureOut">
              <a:rPr lang="en-US" smtClean="0"/>
              <a:pPr/>
              <a:t>4/17/2023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A76E1D-847B-437A-98A7-08F6B755707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C4ADC-EFFD-4236-9EF6-75F7847C1A36}" type="datetimeFigureOut">
              <a:rPr lang="en-US" smtClean="0"/>
              <a:pPr/>
              <a:t>4/17/2023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76E1D-847B-437A-98A7-08F6B75570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C4ADC-EFFD-4236-9EF6-75F7847C1A36}" type="datetimeFigureOut">
              <a:rPr lang="en-US" smtClean="0"/>
              <a:pPr/>
              <a:t>4/17/2023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76E1D-847B-437A-98A7-08F6B75570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80C4ADC-EFFD-4236-9EF6-75F7847C1A36}" type="datetimeFigureOut">
              <a:rPr lang="en-US" smtClean="0"/>
              <a:pPr/>
              <a:t>4/17/2023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2BA76E1D-847B-437A-98A7-08F6B755707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C4ADC-EFFD-4236-9EF6-75F7847C1A36}" type="datetimeFigureOut">
              <a:rPr lang="en-US" smtClean="0"/>
              <a:pPr/>
              <a:t>4/17/2023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76E1D-847B-437A-98A7-08F6B755707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C4ADC-EFFD-4236-9EF6-75F7847C1A36}" type="datetimeFigureOut">
              <a:rPr lang="en-US" smtClean="0"/>
              <a:pPr/>
              <a:t>4/17/2023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76E1D-847B-437A-98A7-08F6B755707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76E1D-847B-437A-98A7-08F6B755707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C4ADC-EFFD-4236-9EF6-75F7847C1A36}" type="datetimeFigureOut">
              <a:rPr lang="en-US" smtClean="0"/>
              <a:pPr/>
              <a:t>4/17/2023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C4ADC-EFFD-4236-9EF6-75F7847C1A36}" type="datetimeFigureOut">
              <a:rPr lang="en-US" smtClean="0"/>
              <a:pPr/>
              <a:t>4/17/2023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76E1D-847B-437A-98A7-08F6B755707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C4ADC-EFFD-4236-9EF6-75F7847C1A36}" type="datetimeFigureOut">
              <a:rPr lang="en-US" smtClean="0"/>
              <a:pPr/>
              <a:t>4/17/2023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76E1D-847B-437A-98A7-08F6B75570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80C4ADC-EFFD-4236-9EF6-75F7847C1A36}" type="datetimeFigureOut">
              <a:rPr lang="en-US" smtClean="0"/>
              <a:pPr/>
              <a:t>4/17/2023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BA76E1D-847B-437A-98A7-08F6B755707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C4ADC-EFFD-4236-9EF6-75F7847C1A36}" type="datetimeFigureOut">
              <a:rPr lang="en-US" smtClean="0"/>
              <a:pPr/>
              <a:t>4/17/2023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A76E1D-847B-437A-98A7-08F6B755707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80C4ADC-EFFD-4236-9EF6-75F7847C1A36}" type="datetimeFigureOut">
              <a:rPr lang="en-US" smtClean="0"/>
              <a:pPr/>
              <a:t>4/17/2023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2BA76E1D-847B-437A-98A7-08F6B755707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AutoShape 2" descr="Related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588" name="AutoShape 4" descr="Related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 descr="focu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4400" y="228600"/>
            <a:ext cx="800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Week at A Glance for </a:t>
            </a:r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Science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19800" y="2590800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April 17-21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48400" y="4800600"/>
            <a:ext cx="266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S" pitchFamily="82" charset="0"/>
              </a:rPr>
              <a:t>Sun, Earth, and Moon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/>
          <a:srcRect l="16406" t="18750" r="18750" b="13542"/>
          <a:stretch>
            <a:fillRect/>
          </a:stretch>
        </p:blipFill>
        <p:spPr bwMode="auto">
          <a:xfrm>
            <a:off x="1066800" y="914400"/>
            <a:ext cx="6908409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2" descr="Figure 34-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 descr="34-0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6800" y="838200"/>
            <a:ext cx="6957391" cy="48006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AutoShape 2" descr="transform fault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564" name="AutoShape 4" descr="transform fault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0" name="AutoShape 2" descr="Image shows what happens to the suns energy after it enters the atmosphe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 descr="s8m3l10image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47800" y="762000"/>
            <a:ext cx="6527302" cy="476726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e All Eight Planets in One Night - Sky &amp; Telescope - Sky &amp; Telescope">
            <a:extLst>
              <a:ext uri="{FF2B5EF4-FFF2-40B4-BE49-F238E27FC236}">
                <a16:creationId xmlns:a16="http://schemas.microsoft.com/office/drawing/2014/main" id="{E63CD4E4-CEBB-43F0-BEF1-1774CB3487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5400"/>
            <a:ext cx="82296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70002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eliogeothe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838200"/>
            <a:ext cx="8153400" cy="508063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81000" y="914400"/>
            <a:ext cx="845820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S6E1. Obtain, evaluate, and communicate information about current scientific views of the universe and how those views evolved. </a:t>
            </a:r>
          </a:p>
          <a:p>
            <a:endParaRPr lang="en-US" sz="2400" dirty="0"/>
          </a:p>
          <a:p>
            <a:r>
              <a:rPr lang="en-US" sz="2400" dirty="0"/>
              <a:t>c. Analyze and interpret data to compare and contrast the planets in our solar system in terms of: </a:t>
            </a:r>
          </a:p>
          <a:p>
            <a:endParaRPr lang="en-US" sz="2400" dirty="0"/>
          </a:p>
          <a:p>
            <a:r>
              <a:rPr lang="en-US" sz="2400" dirty="0"/>
              <a:t>-   size relative to Earth, </a:t>
            </a:r>
          </a:p>
          <a:p>
            <a:endParaRPr lang="en-US" sz="2400" dirty="0"/>
          </a:p>
          <a:p>
            <a:r>
              <a:rPr lang="en-US" sz="2400" dirty="0"/>
              <a:t>-   surface and atmospheric features, </a:t>
            </a:r>
          </a:p>
          <a:p>
            <a:endParaRPr lang="en-US" sz="2400" dirty="0"/>
          </a:p>
          <a:p>
            <a:r>
              <a:rPr lang="en-US" sz="2400" dirty="0"/>
              <a:t>-  relative distance from the sun, and </a:t>
            </a:r>
          </a:p>
          <a:p>
            <a:endParaRPr lang="en-US" sz="2400" dirty="0"/>
          </a:p>
          <a:p>
            <a:r>
              <a:rPr lang="en-US" sz="2400" dirty="0"/>
              <a:t>-   ability to support life. </a:t>
            </a:r>
          </a:p>
          <a:p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838200"/>
            <a:ext cx="7315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Students will have 15 minutes of Homework each evening.</a:t>
            </a:r>
          </a:p>
        </p:txBody>
      </p:sp>
      <p:pic>
        <p:nvPicPr>
          <p:cNvPr id="3" name="Picture 2" descr="15-minutes-clock-icon-fifteen-minute-symbol-vector-20283818.jpg"/>
          <p:cNvPicPr>
            <a:picLocks noChangeAspect="1"/>
          </p:cNvPicPr>
          <p:nvPr/>
        </p:nvPicPr>
        <p:blipFill>
          <a:blip r:embed="rId3" cstate="print"/>
          <a:srcRect b="15686"/>
          <a:stretch>
            <a:fillRect/>
          </a:stretch>
        </p:blipFill>
        <p:spPr>
          <a:xfrm>
            <a:off x="990600" y="2971800"/>
            <a:ext cx="2474234" cy="22530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62400" y="2819400"/>
            <a:ext cx="4191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 Squares  (usually a drawing)</a:t>
            </a:r>
          </a:p>
          <a:p>
            <a:endParaRPr lang="en-US" dirty="0"/>
          </a:p>
          <a:p>
            <a:r>
              <a:rPr lang="en-US" dirty="0"/>
              <a:t>Rock Cycle Puzzle</a:t>
            </a:r>
          </a:p>
          <a:p>
            <a:endParaRPr lang="en-US" dirty="0"/>
          </a:p>
          <a:p>
            <a:r>
              <a:rPr lang="en-US" dirty="0"/>
              <a:t>Workbook Pages</a:t>
            </a:r>
          </a:p>
          <a:p>
            <a:endParaRPr lang="en-US" dirty="0"/>
          </a:p>
          <a:p>
            <a:r>
              <a:rPr lang="en-US" dirty="0" err="1"/>
              <a:t>Powerpoint</a:t>
            </a:r>
            <a:r>
              <a:rPr lang="en-US" dirty="0"/>
              <a:t> Study Guides</a:t>
            </a:r>
          </a:p>
          <a:p>
            <a:endParaRPr lang="en-US" dirty="0"/>
          </a:p>
          <a:p>
            <a:r>
              <a:rPr lang="en-US" dirty="0"/>
              <a:t>Study Notes or Study Guides</a:t>
            </a:r>
          </a:p>
          <a:p>
            <a:endParaRPr lang="en-US" dirty="0"/>
          </a:p>
          <a:p>
            <a:r>
              <a:rPr lang="en-US" dirty="0"/>
              <a:t>Watch Videos from Week at a Glance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43200" y="358914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 Black" pitchFamily="34" charset="0"/>
              </a:rPr>
              <a:t>April 17-21</a:t>
            </a:r>
          </a:p>
        </p:txBody>
      </p:sp>
      <p:sp>
        <p:nvSpPr>
          <p:cNvPr id="5" name="Rectangle 4"/>
          <p:cNvSpPr/>
          <p:nvPr/>
        </p:nvSpPr>
        <p:spPr>
          <a:xfrm>
            <a:off x="838200" y="1066800"/>
            <a:ext cx="77724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S6E2. Obtain, evaluate, and communicate information about the effects of the relative positions of the sun, Earth, and moon. </a:t>
            </a:r>
          </a:p>
          <a:p>
            <a:endParaRPr lang="en-US" sz="2400" dirty="0"/>
          </a:p>
          <a:p>
            <a:r>
              <a:rPr lang="en-US" sz="2400" dirty="0"/>
              <a:t>a. Develop and use a model to demonstrate the phases of the moon by showing the relative positions of the sun, Earth, and moon. </a:t>
            </a:r>
          </a:p>
          <a:p>
            <a:endParaRPr lang="en-US" sz="2400" dirty="0"/>
          </a:p>
          <a:p>
            <a:r>
              <a:rPr lang="en-US" sz="2400" dirty="0"/>
              <a:t>b. Construct an explanation of the cause of solar and lunar eclipses. </a:t>
            </a:r>
          </a:p>
          <a:p>
            <a:endParaRPr lang="en-US" sz="2400" dirty="0"/>
          </a:p>
          <a:p>
            <a:r>
              <a:rPr lang="en-US" sz="2400" dirty="0"/>
              <a:t>c. Analyze and interpret data to relate the tilt of the Earth to the distribution of sunlight throughout the year and its effect on seasons.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92D05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04800" y="314454"/>
          <a:ext cx="8357466" cy="6212964"/>
        </p:xfrm>
        <a:graphic>
          <a:graphicData uri="http://schemas.openxmlformats.org/drawingml/2006/table">
            <a:tbl>
              <a:tblPr/>
              <a:tblGrid>
                <a:gridCol w="13929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29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29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29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929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9291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526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solidFill>
                          <a:schemeClr val="bg1"/>
                        </a:solidFill>
                        <a:latin typeface="Barlow"/>
                        <a:ea typeface="Barlow"/>
                        <a:cs typeface="Barlow"/>
                      </a:endParaRPr>
                    </a:p>
                  </a:txBody>
                  <a:tcPr marL="42333" marR="42333" marT="56444" marB="5644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Barlow"/>
                          <a:ea typeface="Barlow"/>
                          <a:cs typeface="Barlow"/>
                        </a:rPr>
                        <a:t>Monday 17</a:t>
                      </a:r>
                      <a:endParaRPr lang="en-US" sz="1000" dirty="0"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2333" marR="42333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Barlow"/>
                          <a:ea typeface="Barlow"/>
                          <a:cs typeface="Barlow"/>
                        </a:rPr>
                        <a:t>Tuesday 18</a:t>
                      </a:r>
                      <a:endParaRPr lang="en-US" sz="1000" dirty="0"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2333" marR="42333" marT="56444" marB="5644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Barlow"/>
                          <a:ea typeface="Barlow"/>
                          <a:cs typeface="Barlow"/>
                        </a:rPr>
                        <a:t>Wednesday 19</a:t>
                      </a:r>
                      <a:endParaRPr lang="en-US" sz="1000" dirty="0"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2333" marR="42333" marT="56444" marB="5644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Barlow"/>
                          <a:ea typeface="Barlow"/>
                          <a:cs typeface="Barlow"/>
                        </a:rPr>
                        <a:t>Thursday 20</a:t>
                      </a:r>
                      <a:endParaRPr lang="en-US" sz="1000" dirty="0"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2333" marR="42333" marT="56444" marB="5644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Barlow"/>
                          <a:ea typeface="Barlow"/>
                          <a:cs typeface="Barlow"/>
                        </a:rPr>
                        <a:t>Friday 21</a:t>
                      </a:r>
                      <a:endParaRPr lang="en-US" sz="1000" dirty="0"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2333" marR="42333" marT="56444" marB="5644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50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latin typeface="Barlow"/>
                          <a:ea typeface="Barlow"/>
                          <a:cs typeface="Barlow"/>
                        </a:rPr>
                        <a:t>Focus Standard(s)</a:t>
                      </a:r>
                      <a:endParaRPr lang="en-US" sz="1000"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2333" marR="42333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chemeClr val="bg1"/>
                        </a:solidFill>
                        <a:latin typeface="Georgia" pitchFamily="18" charset="0"/>
                        <a:ea typeface="Barlow"/>
                        <a:cs typeface="Barlow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latin typeface="Georgia" pitchFamily="18" charset="0"/>
                          <a:ea typeface="Barlow"/>
                          <a:cs typeface="Barlow"/>
                        </a:rPr>
                        <a:t>SS6E.2</a:t>
                      </a:r>
                      <a:endParaRPr lang="en-US" sz="1100" dirty="0">
                        <a:solidFill>
                          <a:schemeClr val="bg1"/>
                        </a:solidFill>
                        <a:latin typeface="Georgia" pitchFamily="18" charset="0"/>
                        <a:ea typeface="Arial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chemeClr val="bg1"/>
                        </a:solidFill>
                        <a:latin typeface="Georgia" pitchFamily="18" charset="0"/>
                        <a:ea typeface="Barlow"/>
                        <a:cs typeface="Barlow"/>
                      </a:endParaRPr>
                    </a:p>
                  </a:txBody>
                  <a:tcPr marL="42333" marR="42333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chemeClr val="bg1"/>
                        </a:solidFill>
                        <a:latin typeface="Georgia" pitchFamily="18" charset="0"/>
                        <a:ea typeface="Barlow"/>
                        <a:cs typeface="Barlow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latin typeface="Georgia" pitchFamily="18" charset="0"/>
                          <a:ea typeface="Barlow"/>
                          <a:cs typeface="Barlow"/>
                        </a:rPr>
                        <a:t>SS6E.2</a:t>
                      </a:r>
                      <a:endParaRPr lang="en-US" sz="1100" dirty="0">
                        <a:solidFill>
                          <a:schemeClr val="bg1"/>
                        </a:solidFill>
                        <a:latin typeface="Georgia" pitchFamily="18" charset="0"/>
                        <a:ea typeface="Arial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chemeClr val="bg1"/>
                        </a:solidFill>
                        <a:latin typeface="Georgia" pitchFamily="18" charset="0"/>
                        <a:ea typeface="Barlow"/>
                        <a:cs typeface="Barlow"/>
                      </a:endParaRPr>
                    </a:p>
                  </a:txBody>
                  <a:tcPr marL="42333" marR="42333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chemeClr val="bg1"/>
                        </a:solidFill>
                        <a:latin typeface="Georgia" pitchFamily="18" charset="0"/>
                        <a:ea typeface="Barlow"/>
                        <a:cs typeface="Barlow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latin typeface="Georgia" pitchFamily="18" charset="0"/>
                          <a:ea typeface="Barlow"/>
                          <a:cs typeface="Barlow"/>
                        </a:rPr>
                        <a:t>SS6E.2</a:t>
                      </a:r>
                      <a:endParaRPr lang="en-US" sz="1100" dirty="0">
                        <a:solidFill>
                          <a:schemeClr val="bg1"/>
                        </a:solidFill>
                        <a:latin typeface="Georgia" pitchFamily="18" charset="0"/>
                        <a:ea typeface="Arial"/>
                        <a:cs typeface="Times New Roman"/>
                      </a:endParaRPr>
                    </a:p>
                  </a:txBody>
                  <a:tcPr marL="42333" marR="42333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chemeClr val="bg1"/>
                        </a:solidFill>
                        <a:latin typeface="Georgia" pitchFamily="18" charset="0"/>
                        <a:ea typeface="Barlow"/>
                        <a:cs typeface="Barlow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latin typeface="Georgia" pitchFamily="18" charset="0"/>
                          <a:ea typeface="Barlow"/>
                          <a:cs typeface="Barlow"/>
                        </a:rPr>
                        <a:t>SS6E.2</a:t>
                      </a:r>
                      <a:endParaRPr lang="en-US" sz="1100" dirty="0">
                        <a:solidFill>
                          <a:schemeClr val="bg1"/>
                        </a:solidFill>
                        <a:latin typeface="Georgia" pitchFamily="18" charset="0"/>
                        <a:ea typeface="Arial"/>
                        <a:cs typeface="Times New Roman"/>
                      </a:endParaRPr>
                    </a:p>
                  </a:txBody>
                  <a:tcPr marL="42333" marR="42333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chemeClr val="bg1"/>
                        </a:solidFill>
                        <a:latin typeface="Georgia" pitchFamily="18" charset="0"/>
                        <a:ea typeface="Barlow"/>
                        <a:cs typeface="Barlow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latin typeface="Georgia" pitchFamily="18" charset="0"/>
                          <a:ea typeface="Barlow"/>
                          <a:cs typeface="Barlow"/>
                        </a:rPr>
                        <a:t>SS6E.2</a:t>
                      </a:r>
                      <a:endParaRPr lang="en-US" sz="1100" dirty="0">
                        <a:solidFill>
                          <a:schemeClr val="bg1"/>
                        </a:solidFill>
                        <a:latin typeface="Georgia" pitchFamily="18" charset="0"/>
                        <a:ea typeface="Arial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chemeClr val="bg1"/>
                        </a:solidFill>
                        <a:latin typeface="Georgia" pitchFamily="18" charset="0"/>
                        <a:ea typeface="Arial"/>
                        <a:cs typeface="Times New Roman"/>
                      </a:endParaRPr>
                    </a:p>
                  </a:txBody>
                  <a:tcPr marL="42333" marR="42333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52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latin typeface="Barlow"/>
                          <a:ea typeface="Barlow"/>
                          <a:cs typeface="Barlow"/>
                        </a:rPr>
                        <a:t>Learning Target(s)</a:t>
                      </a:r>
                      <a:endParaRPr lang="en-US" sz="1000"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2333" marR="42333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latin typeface="Georgia" pitchFamily="18" charset="0"/>
                          <a:ea typeface="Arial"/>
                          <a:cs typeface="Times New Roman"/>
                        </a:rPr>
                        <a:t>Moon Phases, Solar</a:t>
                      </a:r>
                      <a:r>
                        <a:rPr lang="en-US" sz="1100" baseline="0" dirty="0">
                          <a:solidFill>
                            <a:schemeClr val="bg1"/>
                          </a:solidFill>
                          <a:latin typeface="Georgia" pitchFamily="18" charset="0"/>
                          <a:ea typeface="Arial"/>
                          <a:cs typeface="Times New Roman"/>
                        </a:rPr>
                        <a:t>/Lunar Eclipse</a:t>
                      </a:r>
                      <a:endParaRPr lang="en-US" sz="1100" dirty="0">
                        <a:solidFill>
                          <a:schemeClr val="bg1"/>
                        </a:solidFill>
                        <a:latin typeface="Georgia" pitchFamily="18" charset="0"/>
                        <a:ea typeface="Arial"/>
                        <a:cs typeface="Times New Roman"/>
                      </a:endParaRPr>
                    </a:p>
                  </a:txBody>
                  <a:tcPr marL="42333" marR="42333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latin typeface="Georgia" pitchFamily="18" charset="0"/>
                          <a:ea typeface="Arial"/>
                          <a:cs typeface="Times New Roman"/>
                        </a:rPr>
                        <a:t>Moon Phases, Solar</a:t>
                      </a:r>
                      <a:r>
                        <a:rPr lang="en-US" sz="1100" baseline="0" dirty="0">
                          <a:solidFill>
                            <a:schemeClr val="bg1"/>
                          </a:solidFill>
                          <a:latin typeface="Georgia" pitchFamily="18" charset="0"/>
                          <a:ea typeface="Arial"/>
                          <a:cs typeface="Times New Roman"/>
                        </a:rPr>
                        <a:t>/Lunar Eclipse</a:t>
                      </a:r>
                      <a:endParaRPr lang="en-US" sz="1100" dirty="0">
                        <a:solidFill>
                          <a:schemeClr val="bg1"/>
                        </a:solidFill>
                        <a:latin typeface="Georgia" pitchFamily="18" charset="0"/>
                        <a:ea typeface="Arial"/>
                        <a:cs typeface="Times New Roman"/>
                      </a:endParaRPr>
                    </a:p>
                  </a:txBody>
                  <a:tcPr marL="42333" marR="42333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latin typeface="Georgia" pitchFamily="18" charset="0"/>
                          <a:ea typeface="Arial"/>
                          <a:cs typeface="Times New Roman"/>
                        </a:rPr>
                        <a:t>Moon Phases, Solar</a:t>
                      </a:r>
                      <a:r>
                        <a:rPr lang="en-US" sz="1100" baseline="0" dirty="0">
                          <a:solidFill>
                            <a:schemeClr val="bg1"/>
                          </a:solidFill>
                          <a:latin typeface="Georgia" pitchFamily="18" charset="0"/>
                          <a:ea typeface="Arial"/>
                          <a:cs typeface="Times New Roman"/>
                        </a:rPr>
                        <a:t>/Lunar Eclipse</a:t>
                      </a:r>
                      <a:endParaRPr lang="en-US" sz="1100" dirty="0">
                        <a:solidFill>
                          <a:schemeClr val="bg1"/>
                        </a:solidFill>
                        <a:latin typeface="Georgia" pitchFamily="18" charset="0"/>
                        <a:ea typeface="Arial"/>
                        <a:cs typeface="Times New Roman"/>
                      </a:endParaRPr>
                    </a:p>
                  </a:txBody>
                  <a:tcPr marL="42333" marR="42333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latin typeface="Georgia" pitchFamily="18" charset="0"/>
                          <a:ea typeface="Arial"/>
                          <a:cs typeface="Times New Roman"/>
                        </a:rPr>
                        <a:t>Moon Phases, Solar</a:t>
                      </a:r>
                      <a:r>
                        <a:rPr lang="en-US" sz="1100" baseline="0" dirty="0">
                          <a:solidFill>
                            <a:schemeClr val="bg1"/>
                          </a:solidFill>
                          <a:latin typeface="Georgia" pitchFamily="18" charset="0"/>
                          <a:ea typeface="Arial"/>
                          <a:cs typeface="Times New Roman"/>
                        </a:rPr>
                        <a:t>/Lunar Eclipse</a:t>
                      </a:r>
                      <a:endParaRPr lang="en-US" sz="1100" dirty="0">
                        <a:solidFill>
                          <a:schemeClr val="bg1"/>
                        </a:solidFill>
                        <a:latin typeface="Georgia" pitchFamily="18" charset="0"/>
                        <a:ea typeface="Arial"/>
                        <a:cs typeface="Times New Roman"/>
                      </a:endParaRPr>
                    </a:p>
                  </a:txBody>
                  <a:tcPr marL="42333" marR="42333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latin typeface="Georgia" pitchFamily="18" charset="0"/>
                          <a:ea typeface="Arial"/>
                          <a:cs typeface="Times New Roman"/>
                        </a:rPr>
                        <a:t>Moon Phases, Solar</a:t>
                      </a:r>
                      <a:r>
                        <a:rPr lang="en-US" sz="1100" baseline="0" dirty="0">
                          <a:solidFill>
                            <a:schemeClr val="bg1"/>
                          </a:solidFill>
                          <a:latin typeface="Georgia" pitchFamily="18" charset="0"/>
                          <a:ea typeface="Arial"/>
                          <a:cs typeface="Times New Roman"/>
                        </a:rPr>
                        <a:t>/Lunar Eclipse</a:t>
                      </a:r>
                      <a:endParaRPr lang="en-US" sz="1100" dirty="0">
                        <a:solidFill>
                          <a:schemeClr val="bg1"/>
                        </a:solidFill>
                        <a:latin typeface="Georgia" pitchFamily="18" charset="0"/>
                        <a:ea typeface="Arial"/>
                        <a:cs typeface="Times New Roman"/>
                      </a:endParaRPr>
                    </a:p>
                  </a:txBody>
                  <a:tcPr marL="42333" marR="42333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066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latin typeface="Barlow"/>
                          <a:ea typeface="Barlow"/>
                          <a:cs typeface="Barlow"/>
                        </a:rPr>
                        <a:t>Opening</a:t>
                      </a:r>
                      <a:endParaRPr lang="en-US" sz="1000"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2333" marR="42333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latin typeface="Georgia" pitchFamily="18" charset="0"/>
                          <a:ea typeface="Arial"/>
                          <a:cs typeface="Times New Roman"/>
                        </a:rPr>
                        <a:t>Chapter 18 Study Guide</a:t>
                      </a:r>
                    </a:p>
                  </a:txBody>
                  <a:tcPr marL="42333" marR="42333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latin typeface="Georgia" pitchFamily="18" charset="0"/>
                          <a:ea typeface="Barlow"/>
                          <a:cs typeface="Barlow"/>
                        </a:rPr>
                        <a:t>Study Guide w/ Partner</a:t>
                      </a:r>
                    </a:p>
                  </a:txBody>
                  <a:tcPr marL="42333" marR="42333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latin typeface="Georgia" pitchFamily="18" charset="0"/>
                          <a:ea typeface="Arial"/>
                          <a:cs typeface="Times New Roman"/>
                        </a:rPr>
                        <a:t>Video: </a:t>
                      </a:r>
                      <a:r>
                        <a:rPr lang="en-US" sz="1100" baseline="0" dirty="0">
                          <a:solidFill>
                            <a:schemeClr val="bg1"/>
                          </a:solidFill>
                          <a:latin typeface="Georgia" pitchFamily="18" charset="0"/>
                          <a:ea typeface="Arial"/>
                          <a:cs typeface="Times New Roman"/>
                        </a:rPr>
                        <a:t>Eclipses</a:t>
                      </a:r>
                      <a:endParaRPr lang="en-US" sz="1100" dirty="0">
                        <a:solidFill>
                          <a:schemeClr val="bg1"/>
                        </a:solidFill>
                        <a:latin typeface="Georgia" pitchFamily="18" charset="0"/>
                        <a:ea typeface="Arial"/>
                        <a:cs typeface="Times New Roman"/>
                      </a:endParaRPr>
                    </a:p>
                  </a:txBody>
                  <a:tcPr marL="42333" marR="42333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latin typeface="Georgia" pitchFamily="18" charset="0"/>
                          <a:ea typeface="Arial"/>
                          <a:cs typeface="Times New Roman"/>
                        </a:rPr>
                        <a:t>Video: Moon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chemeClr val="bg1"/>
                        </a:solidFill>
                        <a:latin typeface="Georgia" pitchFamily="18" charset="0"/>
                        <a:ea typeface="Arial"/>
                        <a:cs typeface="Times New Roman"/>
                      </a:endParaRPr>
                    </a:p>
                  </a:txBody>
                  <a:tcPr marL="42333" marR="42333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latin typeface="Georgia" pitchFamily="18" charset="0"/>
                          <a:ea typeface="Barlow"/>
                          <a:cs typeface="Barlow"/>
                        </a:rPr>
                        <a:t>Study Guide w/ Partner</a:t>
                      </a:r>
                    </a:p>
                  </a:txBody>
                  <a:tcPr marL="42333" marR="42333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345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latin typeface="Barlow"/>
                          <a:ea typeface="Barlow"/>
                          <a:cs typeface="Barlow"/>
                        </a:rPr>
                        <a:t>Work Session</a:t>
                      </a:r>
                      <a:endParaRPr lang="en-US" sz="1000"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2333" marR="42333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latin typeface="Georgia" pitchFamily="18" charset="0"/>
                          <a:ea typeface="Arial"/>
                          <a:cs typeface="Times New Roman"/>
                        </a:rPr>
                        <a:t>Study Guide #2  Moon Phases/ Eclipses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latin typeface="Georgia" pitchFamily="18" charset="0"/>
                          <a:ea typeface="Arial"/>
                          <a:cs typeface="Times New Roman"/>
                        </a:rPr>
                        <a:t>Assign</a:t>
                      </a:r>
                      <a:r>
                        <a:rPr lang="en-US" sz="1100" baseline="0" dirty="0">
                          <a:solidFill>
                            <a:schemeClr val="bg1"/>
                          </a:solidFill>
                          <a:latin typeface="Georgia" pitchFamily="18" charset="0"/>
                          <a:ea typeface="Arial"/>
                          <a:cs typeface="Times New Roman"/>
                        </a:rPr>
                        <a:t> Project: Students will make a learning game</a:t>
                      </a:r>
                      <a:endParaRPr lang="en-US" sz="1100" dirty="0">
                        <a:solidFill>
                          <a:schemeClr val="bg1"/>
                        </a:solidFill>
                        <a:latin typeface="Georgia" pitchFamily="18" charset="0"/>
                        <a:ea typeface="Arial"/>
                        <a:cs typeface="Times New Roman"/>
                      </a:endParaRPr>
                    </a:p>
                  </a:txBody>
                  <a:tcPr marL="42333" marR="42333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latin typeface="Georgia" pitchFamily="18" charset="0"/>
                          <a:ea typeface="Arial"/>
                          <a:cs typeface="Times New Roman"/>
                        </a:rPr>
                        <a:t>Study Guide #2  Moon Phases/ Eclipses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aseline="0" dirty="0">
                          <a:solidFill>
                            <a:schemeClr val="bg1"/>
                          </a:solidFill>
                          <a:latin typeface="Georgia" pitchFamily="18" charset="0"/>
                          <a:ea typeface="Arial"/>
                          <a:cs typeface="Times New Roman"/>
                        </a:rPr>
                        <a:t>Project:  Mission to Moon or Mars</a:t>
                      </a:r>
                      <a:endParaRPr lang="en-US" sz="1100" dirty="0">
                        <a:solidFill>
                          <a:schemeClr val="bg1"/>
                        </a:solidFill>
                        <a:latin typeface="Georgia" pitchFamily="18" charset="0"/>
                        <a:ea typeface="Arial"/>
                        <a:cs typeface="Times New Roman"/>
                      </a:endParaRPr>
                    </a:p>
                  </a:txBody>
                  <a:tcPr marL="42333" marR="42333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aseline="0" dirty="0">
                          <a:solidFill>
                            <a:schemeClr val="bg1"/>
                          </a:solidFill>
                          <a:latin typeface="Georgia" pitchFamily="18" charset="0"/>
                          <a:ea typeface="Arial"/>
                          <a:cs typeface="Times New Roman"/>
                        </a:rPr>
                        <a:t>Project:  Mission to Moon or Mars</a:t>
                      </a:r>
                      <a:endParaRPr lang="en-US" sz="1100" dirty="0">
                        <a:solidFill>
                          <a:schemeClr val="bg1"/>
                        </a:solidFill>
                        <a:latin typeface="Georgia" pitchFamily="18" charset="0"/>
                        <a:ea typeface="Arial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latin typeface="Georgia" pitchFamily="18" charset="0"/>
                          <a:ea typeface="Arial"/>
                          <a:cs typeface="Times New Roman"/>
                        </a:rPr>
                        <a:t>Textbook: 656-689</a:t>
                      </a:r>
                    </a:p>
                  </a:txBody>
                  <a:tcPr marL="42333" marR="42333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aseline="0" dirty="0">
                          <a:solidFill>
                            <a:schemeClr val="bg1"/>
                          </a:solidFill>
                          <a:latin typeface="Georgia" pitchFamily="18" charset="0"/>
                          <a:ea typeface="Arial"/>
                          <a:cs typeface="Times New Roman"/>
                        </a:rPr>
                        <a:t>Project:  Mission to Moon or Mars</a:t>
                      </a:r>
                      <a:endParaRPr lang="en-US" sz="1100" dirty="0">
                        <a:solidFill>
                          <a:schemeClr val="bg1"/>
                        </a:solidFill>
                        <a:latin typeface="Georgia" pitchFamily="18" charset="0"/>
                        <a:ea typeface="Arial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latin typeface="Georgia" pitchFamily="18" charset="0"/>
                          <a:ea typeface="Arial"/>
                          <a:cs typeface="Times New Roman"/>
                        </a:rPr>
                        <a:t>Textbook: 656-689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chemeClr val="bg1"/>
                        </a:solidFill>
                        <a:latin typeface="Georgia" pitchFamily="18" charset="0"/>
                        <a:ea typeface="Arial"/>
                        <a:cs typeface="Times New Roman"/>
                      </a:endParaRPr>
                    </a:p>
                  </a:txBody>
                  <a:tcPr marL="42333" marR="42333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aseline="0" dirty="0">
                          <a:solidFill>
                            <a:schemeClr val="bg1"/>
                          </a:solidFill>
                          <a:latin typeface="Georgia" pitchFamily="18" charset="0"/>
                          <a:ea typeface="Arial"/>
                          <a:cs typeface="Times New Roman"/>
                        </a:rPr>
                        <a:t>Project:  Mission to Moon or Mars</a:t>
                      </a:r>
                      <a:endParaRPr lang="en-US" sz="1100" dirty="0">
                        <a:solidFill>
                          <a:schemeClr val="bg1"/>
                        </a:solidFill>
                        <a:latin typeface="Georgia" pitchFamily="18" charset="0"/>
                        <a:ea typeface="Arial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latin typeface="Georgia" pitchFamily="18" charset="0"/>
                          <a:ea typeface="Arial"/>
                          <a:cs typeface="Times New Roman"/>
                        </a:rPr>
                        <a:t>Textbook: 656-689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chemeClr val="bg1"/>
                        </a:solidFill>
                        <a:latin typeface="Georgia" pitchFamily="18" charset="0"/>
                        <a:ea typeface="Barlow"/>
                        <a:cs typeface="Barlow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chemeClr val="bg1"/>
                        </a:solidFill>
                        <a:latin typeface="Georgia" pitchFamily="18" charset="0"/>
                        <a:ea typeface="Barlow"/>
                        <a:cs typeface="Barlow"/>
                      </a:endParaRPr>
                    </a:p>
                  </a:txBody>
                  <a:tcPr marL="42333" marR="42333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52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latin typeface="Barlow"/>
                          <a:ea typeface="Barlow"/>
                          <a:cs typeface="Barlow"/>
                        </a:rPr>
                        <a:t>Closing</a:t>
                      </a:r>
                      <a:endParaRPr lang="en-US" sz="1000"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2333" marR="42333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latin typeface="Georgia" pitchFamily="18" charset="0"/>
                          <a:ea typeface="Arial"/>
                          <a:cs typeface="Times New Roman"/>
                        </a:rPr>
                        <a:t>TOD</a:t>
                      </a:r>
                    </a:p>
                  </a:txBody>
                  <a:tcPr marL="42333" marR="42333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latin typeface="Georgia" pitchFamily="18" charset="0"/>
                          <a:ea typeface="Arial"/>
                          <a:cs typeface="Times New Roman"/>
                        </a:rPr>
                        <a:t>Class Discussion</a:t>
                      </a:r>
                    </a:p>
                  </a:txBody>
                  <a:tcPr marL="42333" marR="42333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latin typeface="Georgia" pitchFamily="18" charset="0"/>
                          <a:ea typeface="Barlow"/>
                          <a:cs typeface="Barlow"/>
                        </a:rPr>
                        <a:t>TOD</a:t>
                      </a:r>
                      <a:endParaRPr lang="en-US" sz="1100">
                        <a:solidFill>
                          <a:schemeClr val="bg1"/>
                        </a:solidFill>
                        <a:latin typeface="Georgia" pitchFamily="18" charset="0"/>
                        <a:ea typeface="Arial"/>
                        <a:cs typeface="Times New Roman"/>
                      </a:endParaRPr>
                    </a:p>
                  </a:txBody>
                  <a:tcPr marL="42333" marR="42333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latin typeface="Georgia" pitchFamily="18" charset="0"/>
                          <a:ea typeface="Barlow"/>
                          <a:cs typeface="Barlow"/>
                        </a:rPr>
                        <a:t>Think-Pair-Share</a:t>
                      </a:r>
                      <a:endParaRPr lang="en-US" sz="1100" dirty="0">
                        <a:solidFill>
                          <a:schemeClr val="bg1"/>
                        </a:solidFill>
                        <a:latin typeface="Georgia" pitchFamily="18" charset="0"/>
                        <a:ea typeface="Arial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chemeClr val="bg1"/>
                        </a:solidFill>
                        <a:latin typeface="Georgia" pitchFamily="18" charset="0"/>
                        <a:ea typeface="Arial"/>
                        <a:cs typeface="Times New Roman"/>
                      </a:endParaRPr>
                    </a:p>
                  </a:txBody>
                  <a:tcPr marL="42333" marR="42333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latin typeface="Georgia" pitchFamily="18" charset="0"/>
                          <a:ea typeface="Barlow"/>
                          <a:cs typeface="Barlow"/>
                        </a:rPr>
                        <a:t>Class</a:t>
                      </a:r>
                      <a:r>
                        <a:rPr lang="en-US" sz="1100" baseline="0" dirty="0">
                          <a:solidFill>
                            <a:schemeClr val="bg1"/>
                          </a:solidFill>
                          <a:latin typeface="Georgia" pitchFamily="18" charset="0"/>
                          <a:ea typeface="Barlow"/>
                          <a:cs typeface="Barlow"/>
                        </a:rPr>
                        <a:t> Discussion</a:t>
                      </a:r>
                      <a:endParaRPr lang="en-US" sz="1100" dirty="0">
                        <a:solidFill>
                          <a:schemeClr val="bg1"/>
                        </a:solidFill>
                        <a:latin typeface="Georgia" pitchFamily="18" charset="0"/>
                        <a:ea typeface="Barlow"/>
                        <a:cs typeface="Barlow"/>
                      </a:endParaRPr>
                    </a:p>
                  </a:txBody>
                  <a:tcPr marL="42333" marR="42333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46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latin typeface="Barlow"/>
                          <a:ea typeface="Barlow"/>
                          <a:cs typeface="Barlow"/>
                        </a:rPr>
                        <a:t>Minor Assignments Due</a:t>
                      </a:r>
                      <a:endParaRPr lang="en-US" sz="1000"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2333" marR="42333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chemeClr val="bg1"/>
                        </a:solidFill>
                        <a:latin typeface="Georgia" pitchFamily="18" charset="0"/>
                        <a:ea typeface="Arial"/>
                        <a:cs typeface="Times New Roman"/>
                      </a:endParaRPr>
                    </a:p>
                  </a:txBody>
                  <a:tcPr marL="42333" marR="42333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solidFill>
                          <a:schemeClr val="bg1"/>
                        </a:solidFill>
                        <a:latin typeface="Georgia" pitchFamily="18" charset="0"/>
                        <a:ea typeface="Barlow"/>
                        <a:cs typeface="Barlow"/>
                      </a:endParaRPr>
                    </a:p>
                  </a:txBody>
                  <a:tcPr marL="42333" marR="42333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chemeClr val="bg1"/>
                        </a:solidFill>
                        <a:latin typeface="Georgia" pitchFamily="18" charset="0"/>
                        <a:ea typeface="Arial"/>
                        <a:cs typeface="Times New Roman"/>
                      </a:endParaRPr>
                    </a:p>
                  </a:txBody>
                  <a:tcPr marL="42333" marR="42333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solidFill>
                          <a:schemeClr val="bg1"/>
                        </a:solidFill>
                        <a:latin typeface="Georgia" pitchFamily="18" charset="0"/>
                        <a:ea typeface="Barlow"/>
                        <a:cs typeface="Barlow"/>
                      </a:endParaRPr>
                    </a:p>
                  </a:txBody>
                  <a:tcPr marL="42333" marR="42333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chemeClr val="bg1"/>
                        </a:solidFill>
                        <a:latin typeface="Georgia" pitchFamily="18" charset="0"/>
                        <a:ea typeface="Barlow"/>
                        <a:cs typeface="Barlow"/>
                      </a:endParaRPr>
                    </a:p>
                  </a:txBody>
                  <a:tcPr marL="42333" marR="42333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22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latin typeface="Barlow"/>
                          <a:ea typeface="Barlow"/>
                          <a:cs typeface="Barlow"/>
                        </a:rPr>
                        <a:t>Major Assignments Due</a:t>
                      </a:r>
                      <a:endParaRPr lang="en-US" sz="1000"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2333" marR="42333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solidFill>
                          <a:schemeClr val="bg1"/>
                        </a:solidFill>
                        <a:latin typeface="Barlow"/>
                        <a:ea typeface="Barlow"/>
                        <a:cs typeface="Barlow"/>
                      </a:endParaRPr>
                    </a:p>
                  </a:txBody>
                  <a:tcPr marL="42333" marR="42333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solidFill>
                          <a:schemeClr val="bg1"/>
                        </a:solidFill>
                        <a:latin typeface="Barlow"/>
                        <a:ea typeface="Barlow"/>
                        <a:cs typeface="Barlow"/>
                      </a:endParaRPr>
                    </a:p>
                  </a:txBody>
                  <a:tcPr marL="42333" marR="42333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bg1"/>
                          </a:solidFill>
                          <a:latin typeface="Barlow"/>
                          <a:ea typeface="Barlow"/>
                          <a:cs typeface="Barlow"/>
                        </a:rPr>
                        <a:t>GA Milestones Testing</a:t>
                      </a:r>
                    </a:p>
                  </a:txBody>
                  <a:tcPr marL="42333" marR="42333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chemeClr val="bg1"/>
                          </a:solidFill>
                          <a:latin typeface="Barlow"/>
                          <a:ea typeface="Barlow"/>
                          <a:cs typeface="Barlow"/>
                        </a:rPr>
                        <a:t>GA Milestones Testing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solidFill>
                          <a:schemeClr val="bg1"/>
                        </a:solidFill>
                        <a:latin typeface="Barlow"/>
                        <a:ea typeface="Barlow"/>
                        <a:cs typeface="Barlow"/>
                      </a:endParaRPr>
                    </a:p>
                  </a:txBody>
                  <a:tcPr marL="42333" marR="42333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solidFill>
                          <a:schemeClr val="bg1"/>
                        </a:solidFill>
                        <a:latin typeface="Barlow"/>
                        <a:ea typeface="Barlow"/>
                        <a:cs typeface="Barlow"/>
                      </a:endParaRPr>
                    </a:p>
                  </a:txBody>
                  <a:tcPr marL="42333" marR="42333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0923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latin typeface="Barlow"/>
                          <a:ea typeface="Barlow"/>
                          <a:cs typeface="Barlow"/>
                        </a:rPr>
                        <a:t>Current Relearning &amp; Reassessment Assignments (with due dates)</a:t>
                      </a:r>
                      <a:endParaRPr lang="en-US" sz="1000"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2333" marR="42333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solidFill>
                          <a:schemeClr val="bg1"/>
                        </a:solidFill>
                        <a:latin typeface="Barlow"/>
                        <a:ea typeface="Barlow"/>
                        <a:cs typeface="Barlow"/>
                      </a:endParaRPr>
                    </a:p>
                  </a:txBody>
                  <a:tcPr marL="42333" marR="42333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3437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latin typeface="Barlow"/>
                          <a:ea typeface="Barlow"/>
                          <a:cs typeface="Barlow"/>
                        </a:rPr>
                        <a:t>Vocabulary</a:t>
                      </a:r>
                      <a:endParaRPr lang="en-US" sz="1000"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2333" marR="42333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solidFill>
                          <a:schemeClr val="bg1"/>
                        </a:solidFill>
                        <a:latin typeface="Barlow"/>
                        <a:ea typeface="Barlow"/>
                        <a:cs typeface="Barlow"/>
                      </a:endParaRPr>
                    </a:p>
                  </a:txBody>
                  <a:tcPr marL="42333" marR="42333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76146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latin typeface="Barlow"/>
                          <a:ea typeface="Barlow"/>
                          <a:cs typeface="Barlow"/>
                        </a:rPr>
                        <a:t>Upcoming Major Assignments</a:t>
                      </a:r>
                      <a:endParaRPr lang="en-US" sz="1000" dirty="0"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2333" marR="42333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Times New Roman"/>
                        </a:rPr>
                        <a:t>GA Milestones Testing; Group Project “Mission to Moon” or “Mission</a:t>
                      </a:r>
                      <a:r>
                        <a:rPr lang="en-US" sz="1000" baseline="0" dirty="0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Times New Roman"/>
                        </a:rPr>
                        <a:t> to Moon”; Nightly Moon Tracker</a:t>
                      </a:r>
                      <a:endParaRPr lang="en-US" sz="1000" dirty="0"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2333" marR="42333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planets in ord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38" name="AutoShape 2" descr="Chart showing phases of the Moon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 descr="moon_phas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47800" y="304800"/>
            <a:ext cx="6172200" cy="61722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AutoShape 4" descr="File:Moon Phase Diagram for Simple English Wikipedia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 descr="Moon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1600" y="685800"/>
            <a:ext cx="6276975" cy="515383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AutoShape 2" descr="https://griffithobservatory.org/wp-content/uploads/2021/03/eclipses_panel_left_graphic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 descr="eclips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95400" y="1295400"/>
            <a:ext cx="6242304" cy="433425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AutoShape 2" descr="Lunar Eclipse Geomet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 descr="luna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9200" y="1066800"/>
            <a:ext cx="6629400" cy="44196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clipse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1804" y="1285765"/>
            <a:ext cx="7620392" cy="428647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 descr="Chart showing phases of the Moon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92" name="AutoShape 4" descr="https://cdn.britannica.com/50/181850-050-18278456/phases-Moon-Earth-orbi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94" name="AutoShape 6" descr="As the Earth and moon orbit the sun together, the moon goes through several &quot;phases.&quot; Space.com explains the eight major named phases of the moon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96" name="AutoShape 8" descr="https://ars.els-cdn.com/content/image/3-s2.0-B9780128205853000028-f02-15-978012820585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299" name="Picture 11"/>
          <p:cNvPicPr>
            <a:picLocks noChangeAspect="1" noChangeArrowheads="1"/>
          </p:cNvPicPr>
          <p:nvPr/>
        </p:nvPicPr>
        <p:blipFill>
          <a:blip r:embed="rId3" cstate="print"/>
          <a:srcRect l="14063" t="13542" r="14844" b="9375"/>
          <a:stretch>
            <a:fillRect/>
          </a:stretch>
        </p:blipFill>
        <p:spPr bwMode="auto">
          <a:xfrm>
            <a:off x="838200" y="457200"/>
            <a:ext cx="7309022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3549</TotalTime>
  <Words>441</Words>
  <Application>Microsoft Office PowerPoint</Application>
  <PresentationFormat>On-screen Show (4:3)</PresentationFormat>
  <Paragraphs>104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Aharoni</vt:lpstr>
      <vt:lpstr>Arial</vt:lpstr>
      <vt:lpstr>Arial Black</vt:lpstr>
      <vt:lpstr>Barlow</vt:lpstr>
      <vt:lpstr>Calibri</vt:lpstr>
      <vt:lpstr>Constantia</vt:lpstr>
      <vt:lpstr>Georgia</vt:lpstr>
      <vt:lpstr>Times New Roman</vt:lpstr>
      <vt:lpstr>US</vt:lpstr>
      <vt:lpstr>Wingdings 2</vt:lpstr>
      <vt:lpstr>Paper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Sylvia Porter</dc:creator>
  <cp:lastModifiedBy>Johnson, Richard</cp:lastModifiedBy>
  <cp:revision>105</cp:revision>
  <dcterms:created xsi:type="dcterms:W3CDTF">2022-08-17T18:07:01Z</dcterms:created>
  <dcterms:modified xsi:type="dcterms:W3CDTF">2023-04-17T11:30:12Z</dcterms:modified>
</cp:coreProperties>
</file>